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73" r:id="rId10"/>
    <p:sldId id="271" r:id="rId11"/>
    <p:sldId id="272" r:id="rId12"/>
    <p:sldId id="274" r:id="rId13"/>
    <p:sldId id="269" r:id="rId14"/>
    <p:sldId id="270" r:id="rId15"/>
    <p:sldId id="263" r:id="rId16"/>
    <p:sldId id="275" r:id="rId17"/>
    <p:sldId id="276" r:id="rId18"/>
    <p:sldId id="285" r:id="rId19"/>
    <p:sldId id="286" r:id="rId20"/>
    <p:sldId id="287" r:id="rId21"/>
    <p:sldId id="292" r:id="rId22"/>
    <p:sldId id="29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0000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1.wmf"/><Relationship Id="rId1" Type="http://schemas.openxmlformats.org/officeDocument/2006/relationships/image" Target="../media/image25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21CD-6E2C-4990-8C51-F44CB6A5868A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BDC6A-F9CA-4A6F-A01F-7D9F0CE7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5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72FE-19AB-4FCB-B583-79C8803857CC}" type="datetimeFigureOut">
              <a:rPr lang="en-US" smtClean="0"/>
              <a:t>11/04/202020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C4B8-3D6E-4DDE-A796-BB2DB99C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4.xml"/><Relationship Id="rId7" Type="http://schemas.openxmlformats.org/officeDocument/2006/relationships/image" Target="../media/image2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gi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video" Target="../media/media3.mp4"/><Relationship Id="rId7" Type="http://schemas.openxmlformats.org/officeDocument/2006/relationships/image" Target="../media/image16.wmf"/><Relationship Id="rId2" Type="http://schemas.microsoft.com/office/2007/relationships/media" Target="../media/media3.mp4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.w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.w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video" Target="../media/media4.mp4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microsoft.com/office/2007/relationships/media" Target="../media/media4.mp4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10" Type="http://schemas.openxmlformats.org/officeDocument/2006/relationships/image" Target="../media/image2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gi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w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.wm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10.xml"/><Relationship Id="rId7" Type="http://schemas.openxmlformats.org/officeDocument/2006/relationships/image" Target="../media/image2.gi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3.bin"/><Relationship Id="rId2" Type="http://schemas.microsoft.com/office/2007/relationships/media" Target="../media/media1.mp4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video" Target="../media/media2.mp4"/><Relationship Id="rId7" Type="http://schemas.openxmlformats.org/officeDocument/2006/relationships/image" Target="../media/image11.wmf"/><Relationship Id="rId2" Type="http://schemas.microsoft.com/office/2007/relationships/media" Target="../media/media2.mp4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j03033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58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4344" y="253366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58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84664" y="-449262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58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2848" y="-483816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58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351" y="289721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96016" y="2098209"/>
            <a:ext cx="320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526"/>
          <p:cNvSpPr>
            <a:spLocks noEditPoints="1"/>
          </p:cNvSpPr>
          <p:nvPr/>
        </p:nvSpPr>
        <p:spPr bwMode="auto">
          <a:xfrm>
            <a:off x="736986" y="4844230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527"/>
          <p:cNvSpPr>
            <a:spLocks noEditPoints="1"/>
          </p:cNvSpPr>
          <p:nvPr/>
        </p:nvSpPr>
        <p:spPr bwMode="auto">
          <a:xfrm flipH="1" flipV="1">
            <a:off x="1271710" y="5509770"/>
            <a:ext cx="922849" cy="554029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534"/>
          <p:cNvSpPr>
            <a:spLocks noEditPoints="1"/>
          </p:cNvSpPr>
          <p:nvPr/>
        </p:nvSpPr>
        <p:spPr bwMode="auto">
          <a:xfrm>
            <a:off x="686186" y="5093467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546"/>
          <p:cNvSpPr>
            <a:spLocks noEditPoints="1"/>
          </p:cNvSpPr>
          <p:nvPr/>
        </p:nvSpPr>
        <p:spPr bwMode="auto">
          <a:xfrm>
            <a:off x="645602" y="5165275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118442" y="3722818"/>
            <a:ext cx="5959342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 - OZON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559" y="1108076"/>
            <a:ext cx="721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TRƯỜNG THPT NGUYỄN THỊ MINH KHAI</a:t>
            </a:r>
          </a:p>
        </p:txBody>
      </p:sp>
    </p:spTree>
    <p:extLst>
      <p:ext uri="{BB962C8B-B14F-4D97-AF65-F5344CB8AC3E}">
        <p14:creationId xmlns:p14="http://schemas.microsoft.com/office/powerpoint/2010/main" val="28743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6"/>
    </mc:Choice>
    <mc:Fallback xmlns="">
      <p:transition spd="slow" advTm="426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70974" y="369043"/>
            <a:ext cx="4799346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845" y="1183886"/>
            <a:ext cx="357335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hidro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61838"/>
              </p:ext>
            </p:extLst>
          </p:nvPr>
        </p:nvGraphicFramePr>
        <p:xfrm>
          <a:off x="1462088" y="2351088"/>
          <a:ext cx="38481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4" imgW="1371600" imgH="266400" progId="Equation.DSMT4">
                  <p:embed/>
                </p:oleObj>
              </mc:Choice>
              <mc:Fallback>
                <p:oleObj name="Equation" r:id="rId4" imgW="1371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2088" y="2351088"/>
                        <a:ext cx="38481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92281" y="2076459"/>
            <a:ext cx="366478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0                   +1   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8" descr="j030335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68065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09" y="-35351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84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76852" y="383819"/>
            <a:ext cx="4514882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845" y="1183886"/>
            <a:ext cx="391158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18087"/>
              </p:ext>
            </p:extLst>
          </p:nvPr>
        </p:nvGraphicFramePr>
        <p:xfrm>
          <a:off x="1382713" y="2803525"/>
          <a:ext cx="3241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6" imgW="1155600" imgH="266400" progId="Equation.DSMT4">
                  <p:embed/>
                </p:oleObj>
              </mc:Choice>
              <mc:Fallback>
                <p:oleObj name="Equation" r:id="rId6" imgW="1155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2713" y="2803525"/>
                        <a:ext cx="324167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58312" y="2479231"/>
            <a:ext cx="3350597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0         0               +4 -2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8563" y="1917030"/>
            <a:ext cx="2799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halogen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2+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4171" y="237632"/>
            <a:ext cx="5462530" cy="47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76852" y="383819"/>
            <a:ext cx="4514882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845" y="1183886"/>
            <a:ext cx="391158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15063"/>
              </p:ext>
            </p:extLst>
          </p:nvPr>
        </p:nvGraphicFramePr>
        <p:xfrm>
          <a:off x="1382713" y="2803525"/>
          <a:ext cx="3241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4" imgW="1155600" imgH="266400" progId="Equation.DSMT4">
                  <p:embed/>
                </p:oleObj>
              </mc:Choice>
              <mc:Fallback>
                <p:oleObj name="Equation" r:id="rId4" imgW="1155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2713" y="2803525"/>
                        <a:ext cx="324167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58312" y="2479231"/>
            <a:ext cx="3429144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0         0               +4 -2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8563" y="1917030"/>
            <a:ext cx="2799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halogen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10978"/>
              </p:ext>
            </p:extLst>
          </p:nvPr>
        </p:nvGraphicFramePr>
        <p:xfrm>
          <a:off x="1181100" y="3913243"/>
          <a:ext cx="384651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6" imgW="1371600" imgH="266400" progId="Equation.DSMT4">
                  <p:embed/>
                </p:oleObj>
              </mc:Choice>
              <mc:Fallback>
                <p:oleObj name="Equation" r:id="rId6" imgW="1371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1100" y="3913243"/>
                        <a:ext cx="3846513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52220" y="3558722"/>
            <a:ext cx="382188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0          0                +5   -2 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31184"/>
              </p:ext>
            </p:extLst>
          </p:nvPr>
        </p:nvGraphicFramePr>
        <p:xfrm>
          <a:off x="1466056" y="5102405"/>
          <a:ext cx="3276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8" imgW="1168200" imgH="266400" progId="Equation.DSMT4">
                  <p:embed/>
                </p:oleObj>
              </mc:Choice>
              <mc:Fallback>
                <p:oleObj name="Equation" r:id="rId8" imgW="1168200" imgH="266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6056" y="5102405"/>
                        <a:ext cx="32766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308563" y="4878074"/>
            <a:ext cx="3507692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0        0                 +4 -2 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8" descr="j030335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68065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18994" y="341465"/>
            <a:ext cx="4639566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845" y="1183886"/>
            <a:ext cx="47820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05602"/>
              </p:ext>
            </p:extLst>
          </p:nvPr>
        </p:nvGraphicFramePr>
        <p:xfrm>
          <a:off x="724535" y="1886996"/>
          <a:ext cx="5879465" cy="69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4" imgW="2247840" imgH="266400" progId="Equation.DSMT4">
                  <p:embed/>
                </p:oleObj>
              </mc:Choice>
              <mc:Fallback>
                <p:oleObj name="Equation" r:id="rId4" imgW="2247840" imgH="266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535" y="1886996"/>
                        <a:ext cx="5879465" cy="69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39477"/>
              </p:ext>
            </p:extLst>
          </p:nvPr>
        </p:nvGraphicFramePr>
        <p:xfrm>
          <a:off x="850423" y="2790983"/>
          <a:ext cx="56276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6" imgW="2006280" imgH="266400" progId="Equation.DSMT4">
                  <p:embed/>
                </p:oleObj>
              </mc:Choice>
              <mc:Fallback>
                <p:oleObj name="Equation" r:id="rId6" imgW="2006280" imgH="266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423" y="2790983"/>
                        <a:ext cx="5627688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 descr="j030335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70097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95454"/>
              </p:ext>
            </p:extLst>
          </p:nvPr>
        </p:nvGraphicFramePr>
        <p:xfrm>
          <a:off x="1327150" y="3705225"/>
          <a:ext cx="48434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9" imgW="1726920" imgH="279360" progId="Equation.DSMT4">
                  <p:embed/>
                </p:oleObj>
              </mc:Choice>
              <mc:Fallback>
                <p:oleObj name="Equation" r:id="rId9" imgW="1726920" imgH="2793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7150" y="3705225"/>
                        <a:ext cx="4843463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9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70974" y="369043"/>
            <a:ext cx="3626104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752" y="1247733"/>
            <a:ext cx="100695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22" y="2022903"/>
            <a:ext cx="10184158" cy="4158531"/>
          </a:xfrm>
        </p:spPr>
      </p:pic>
    </p:spTree>
    <p:extLst>
      <p:ext uri="{BB962C8B-B14F-4D97-AF65-F5344CB8AC3E}">
        <p14:creationId xmlns:p14="http://schemas.microsoft.com/office/powerpoint/2010/main" val="6553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570974" y="369043"/>
            <a:ext cx="3626104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348" y="1200040"/>
            <a:ext cx="448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Đc O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5856" y="237632"/>
            <a:ext cx="5467584" cy="410068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85622"/>
              </p:ext>
            </p:extLst>
          </p:nvPr>
        </p:nvGraphicFramePr>
        <p:xfrm>
          <a:off x="325120" y="2004859"/>
          <a:ext cx="5673407" cy="63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7" imgW="2387520" imgH="266400" progId="Equation.DSMT4">
                  <p:embed/>
                </p:oleObj>
              </mc:Choice>
              <mc:Fallback>
                <p:oleObj name="Equation" r:id="rId7" imgW="238752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120" y="2004859"/>
                        <a:ext cx="5673407" cy="633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63369"/>
              </p:ext>
            </p:extLst>
          </p:nvPr>
        </p:nvGraphicFramePr>
        <p:xfrm>
          <a:off x="764105" y="3018124"/>
          <a:ext cx="4653430" cy="69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9" imgW="1968480" imgH="291960" progId="Equation.DSMT4">
                  <p:embed/>
                </p:oleObj>
              </mc:Choice>
              <mc:Fallback>
                <p:oleObj name="Equation" r:id="rId9" imgW="1968480" imgH="2919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4105" y="3018124"/>
                        <a:ext cx="4653430" cy="69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62248"/>
              </p:ext>
            </p:extLst>
          </p:nvPr>
        </p:nvGraphicFramePr>
        <p:xfrm>
          <a:off x="904874" y="4038600"/>
          <a:ext cx="4080065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11" imgW="1739880" imgH="279360" progId="Equation.DSMT4">
                  <p:embed/>
                </p:oleObj>
              </mc:Choice>
              <mc:Fallback>
                <p:oleObj name="Equation" r:id="rId11" imgW="173988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4874" y="4038600"/>
                        <a:ext cx="4080065" cy="6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1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631934" y="369043"/>
            <a:ext cx="3626104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974" y="1006497"/>
            <a:ext cx="3665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422" y="3423361"/>
            <a:ext cx="267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8" y="1677771"/>
            <a:ext cx="8195294" cy="47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570974" y="369043"/>
            <a:ext cx="3626104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974" y="1006497"/>
            <a:ext cx="3665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2022" y="1529717"/>
            <a:ext cx="19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14222"/>
              </p:ext>
            </p:extLst>
          </p:nvPr>
        </p:nvGraphicFramePr>
        <p:xfrm>
          <a:off x="1275793" y="2190206"/>
          <a:ext cx="541234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4" imgW="1854000" imgH="279360" progId="Equation.DSMT4">
                  <p:embed/>
                </p:oleObj>
              </mc:Choice>
              <mc:Fallback>
                <p:oleObj name="Equation" r:id="rId4" imgW="185400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5793" y="2190206"/>
                        <a:ext cx="541234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8" descr="j030335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146" y="470097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69" y="-325646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0904" y="1434480"/>
            <a:ext cx="8034507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18" y="237633"/>
            <a:ext cx="1898315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2205554" y="333944"/>
            <a:ext cx="3805792" cy="699586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58540"/>
              </p:ext>
            </p:extLst>
          </p:nvPr>
        </p:nvGraphicFramePr>
        <p:xfrm>
          <a:off x="1379058" y="2333782"/>
          <a:ext cx="40259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1434960" imgH="266400" progId="Equation.DSMT4">
                  <p:embed/>
                </p:oleObj>
              </mc:Choice>
              <mc:Fallback>
                <p:oleObj name="Equation" r:id="rId4" imgW="143496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9058" y="2333782"/>
                        <a:ext cx="402590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592281" y="2076459"/>
            <a:ext cx="366478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0                   +8/3 -2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77223"/>
              </p:ext>
            </p:extLst>
          </p:nvPr>
        </p:nvGraphicFramePr>
        <p:xfrm>
          <a:off x="1547112" y="3148381"/>
          <a:ext cx="38481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6" imgW="1371600" imgH="266400" progId="Equation.DSMT4">
                  <p:embed/>
                </p:oleObj>
              </mc:Choice>
              <mc:Fallback>
                <p:oleObj name="Equation" r:id="rId6" imgW="1371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112" y="3148381"/>
                        <a:ext cx="38481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677305" y="2873752"/>
            <a:ext cx="366478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0                   +1   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4339"/>
              </p:ext>
            </p:extLst>
          </p:nvPr>
        </p:nvGraphicFramePr>
        <p:xfrm>
          <a:off x="1594469" y="4208812"/>
          <a:ext cx="3241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8" imgW="1155600" imgH="266400" progId="Equation.DSMT4">
                  <p:embed/>
                </p:oleObj>
              </mc:Choice>
              <mc:Fallback>
                <p:oleObj name="Equation" r:id="rId8" imgW="11556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4469" y="4208812"/>
                        <a:ext cx="324167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470068" y="3884518"/>
            <a:ext cx="3350597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0         0               +4 -2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8" descr="j030335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69" y="-317454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990" y="256883"/>
            <a:ext cx="1984945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2373126" y="363695"/>
            <a:ext cx="3805792" cy="699586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0904" y="1434480"/>
            <a:ext cx="567809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chuỗi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668" y="2131101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HCl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Cl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KClO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P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27997"/>
              </p:ext>
            </p:extLst>
          </p:nvPr>
        </p:nvGraphicFramePr>
        <p:xfrm>
          <a:off x="325119" y="2823008"/>
          <a:ext cx="5608321" cy="62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4" imgW="2387520" imgH="266400" progId="Equation.DSMT4">
                  <p:embed/>
                </p:oleObj>
              </mc:Choice>
              <mc:Fallback>
                <p:oleObj name="Equation" r:id="rId4" imgW="238752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119" y="2823008"/>
                        <a:ext cx="5608321" cy="626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68214"/>
              </p:ext>
            </p:extLst>
          </p:nvPr>
        </p:nvGraphicFramePr>
        <p:xfrm>
          <a:off x="741647" y="3324867"/>
          <a:ext cx="2675900" cy="6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6" imgW="1155600" imgH="266400" progId="Equation.DSMT4">
                  <p:embed/>
                </p:oleObj>
              </mc:Choice>
              <mc:Fallback>
                <p:oleObj name="Equation" r:id="rId6" imgW="115560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647" y="3324867"/>
                        <a:ext cx="2675900" cy="61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41647" y="4051085"/>
            <a:ext cx="4911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+Cl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 2HCl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1007" y="4731805"/>
            <a:ext cx="500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4HCl +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MnO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Cl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+MnCl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70527" y="5310925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Cl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+ 6KOH  5KCl +KClO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49104"/>
              </p:ext>
            </p:extLst>
          </p:nvPr>
        </p:nvGraphicFramePr>
        <p:xfrm>
          <a:off x="6573520" y="2938396"/>
          <a:ext cx="4379076" cy="64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8" imgW="1968480" imgH="291960" progId="Equation.DSMT4">
                  <p:embed/>
                </p:oleObj>
              </mc:Choice>
              <mc:Fallback>
                <p:oleObj name="Equation" r:id="rId8" imgW="1968480" imgH="291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3520" y="2938396"/>
                        <a:ext cx="4379076" cy="64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94211"/>
              </p:ext>
            </p:extLst>
          </p:nvPr>
        </p:nvGraphicFramePr>
        <p:xfrm>
          <a:off x="6683116" y="3649365"/>
          <a:ext cx="3011670" cy="58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0" imgW="1371600" imgH="266400" progId="Equation.DSMT4">
                  <p:embed/>
                </p:oleObj>
              </mc:Choice>
              <mc:Fallback>
                <p:oleObj name="Equation" r:id="rId10" imgW="1371600" imgH="266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83116" y="3649365"/>
                        <a:ext cx="3011670" cy="58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456" y="4602932"/>
            <a:ext cx="34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8296" y="5171892"/>
            <a:ext cx="34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15" grpId="0"/>
      <p:bldP spid="16" grpId="0"/>
      <p:bldP spid="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j03033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65" y="4511040"/>
            <a:ext cx="1664137" cy="19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4" y="692577"/>
            <a:ext cx="1640734" cy="1944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2981450" y="4398277"/>
            <a:ext cx="631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1774: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Antoine 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Laurent Lavoisier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tên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nguyên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tố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là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Oxi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760" y="277079"/>
            <a:ext cx="1950720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63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1771: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Oxi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bởi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dược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sĩ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Thụy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Điển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Wilhelm Scheele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nhưng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nhận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ngay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69920" y="30892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1/8/1774: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Oxi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hiện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bởi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Joseph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Priestley qua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nghiên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độc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lập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Từ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đó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oxi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được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biết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nhiều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hơn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80" y="513751"/>
            <a:ext cx="1613722" cy="2285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6" y="3874406"/>
            <a:ext cx="1635269" cy="2099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6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6"/>
    </mc:Choice>
    <mc:Fallback xmlns="">
      <p:transition spd="slow" advTm="4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69" y="-325646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19" y="237634"/>
            <a:ext cx="1744313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2069432" y="346521"/>
            <a:ext cx="3805792" cy="699586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307" y="1198949"/>
            <a:ext cx="1080661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2800" baseline="-25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2800" baseline="-25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hidro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X? 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5908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hhX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6493" y="2456129"/>
            <a:ext cx="2797561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(%VO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(%VO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100-a)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68818"/>
              </p:ext>
            </p:extLst>
          </p:nvPr>
        </p:nvGraphicFramePr>
        <p:xfrm>
          <a:off x="839277" y="3691894"/>
          <a:ext cx="2685952" cy="129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4" imgW="1104840" imgH="533160" progId="Equation.DSMT4">
                  <p:embed/>
                </p:oleObj>
              </mc:Choice>
              <mc:Fallback>
                <p:oleObj name="Equation" r:id="rId4" imgW="1104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277" y="3691894"/>
                        <a:ext cx="2685952" cy="1296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62768"/>
              </p:ext>
            </p:extLst>
          </p:nvPr>
        </p:nvGraphicFramePr>
        <p:xfrm>
          <a:off x="837726" y="5335557"/>
          <a:ext cx="3556328" cy="6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6" imgW="1663560" imgH="304560" progId="Equation.DSMT4">
                  <p:embed/>
                </p:oleObj>
              </mc:Choice>
              <mc:Fallback>
                <p:oleObj name="Equation" r:id="rId6" imgW="1663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7726" y="5335557"/>
                        <a:ext cx="3556328" cy="6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4429"/>
              </p:ext>
            </p:extLst>
          </p:nvPr>
        </p:nvGraphicFramePr>
        <p:xfrm>
          <a:off x="5750755" y="2474199"/>
          <a:ext cx="3384355" cy="91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8" imgW="1688760" imgH="457200" progId="Equation.DSMT4">
                  <p:embed/>
                </p:oleObj>
              </mc:Choice>
              <mc:Fallback>
                <p:oleObj name="Equation" r:id="rId8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0755" y="2474199"/>
                        <a:ext cx="3384355" cy="91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426047"/>
              </p:ext>
            </p:extLst>
          </p:nvPr>
        </p:nvGraphicFramePr>
        <p:xfrm>
          <a:off x="5632315" y="3570363"/>
          <a:ext cx="3788545" cy="81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10" imgW="1955520" imgH="419040" progId="Equation.DSMT4">
                  <p:embed/>
                </p:oleObj>
              </mc:Choice>
              <mc:Fallback>
                <p:oleObj name="Equation" r:id="rId10" imgW="1955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2315" y="3570363"/>
                        <a:ext cx="3788545" cy="811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74328" y="4447472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a= 50 %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728" y="4945312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 – 50=50%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69" y="-325646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6584" y="1221120"/>
            <a:ext cx="97296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273,4 gam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KClO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KMnO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49,28 lit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18" y="237633"/>
            <a:ext cx="1898315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2205554" y="333944"/>
            <a:ext cx="3805792" cy="699586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8" descr="j03033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4726"/>
              </p:ext>
            </p:extLst>
          </p:nvPr>
        </p:nvGraphicFramePr>
        <p:xfrm>
          <a:off x="337939" y="2794736"/>
          <a:ext cx="5673407" cy="63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2387520" imgH="266400" progId="Equation.DSMT4">
                  <p:embed/>
                </p:oleObj>
              </mc:Choice>
              <mc:Fallback>
                <p:oleObj name="Equation" r:id="rId5" imgW="238752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939" y="2794736"/>
                        <a:ext cx="5673407" cy="633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43558"/>
              </p:ext>
            </p:extLst>
          </p:nvPr>
        </p:nvGraphicFramePr>
        <p:xfrm>
          <a:off x="579120" y="3683491"/>
          <a:ext cx="4379076" cy="64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1968480" imgH="291960" progId="Equation.DSMT4">
                  <p:embed/>
                </p:oleObj>
              </mc:Choice>
              <mc:Fallback>
                <p:oleObj name="Equation" r:id="rId7" imgW="1968480" imgH="291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120" y="3683491"/>
                        <a:ext cx="4379076" cy="64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" y="3332480"/>
            <a:ext cx="584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                                                     a/2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55" y="4336218"/>
            <a:ext cx="715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                                              3b/2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837" y="4856349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158a+122,5b=273,4 (1)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55" y="5407608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a/2 + 3b/2= 49,28/22,4= 2,2 (2)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3815" y="2826968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4010" y="3304829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0,8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=1,2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085" y="3769293"/>
            <a:ext cx="560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%KMnO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=158a.100%/273,4= 46,23% 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1310" y="4414039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%KClO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53,77%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j03033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58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4344" y="253366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58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84664" y="-449262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58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2848" y="-483816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58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351" y="289721"/>
            <a:ext cx="76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96016" y="2098209"/>
            <a:ext cx="320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526"/>
          <p:cNvSpPr>
            <a:spLocks noEditPoints="1"/>
          </p:cNvSpPr>
          <p:nvPr/>
        </p:nvSpPr>
        <p:spPr bwMode="auto">
          <a:xfrm>
            <a:off x="736986" y="4844230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527"/>
          <p:cNvSpPr>
            <a:spLocks noEditPoints="1"/>
          </p:cNvSpPr>
          <p:nvPr/>
        </p:nvSpPr>
        <p:spPr bwMode="auto">
          <a:xfrm flipH="1" flipV="1">
            <a:off x="1271710" y="5509770"/>
            <a:ext cx="922849" cy="554029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534"/>
          <p:cNvSpPr>
            <a:spLocks noEditPoints="1"/>
          </p:cNvSpPr>
          <p:nvPr/>
        </p:nvSpPr>
        <p:spPr bwMode="auto">
          <a:xfrm>
            <a:off x="686186" y="5093467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546"/>
          <p:cNvSpPr>
            <a:spLocks noEditPoints="1"/>
          </p:cNvSpPr>
          <p:nvPr/>
        </p:nvSpPr>
        <p:spPr bwMode="auto">
          <a:xfrm>
            <a:off x="645602" y="5165275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20240" y="3680599"/>
            <a:ext cx="8539851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Chúc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em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làm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tốt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nha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stral" panose="03090702030407020403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559" y="1108076"/>
            <a:ext cx="721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TRƯỜNG THPT NGUYỄN THỊ MINH KHAI</a:t>
            </a:r>
          </a:p>
        </p:txBody>
      </p:sp>
    </p:spTree>
    <p:extLst>
      <p:ext uri="{BB962C8B-B14F-4D97-AF65-F5344CB8AC3E}">
        <p14:creationId xmlns:p14="http://schemas.microsoft.com/office/powerpoint/2010/main" val="34813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6"/>
    </mc:Choice>
    <mc:Fallback xmlns="">
      <p:transition spd="slow" advTm="426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73494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14777" y="472222"/>
            <a:ext cx="3592496" cy="609614"/>
            <a:chOff x="285750" y="2146300"/>
            <a:chExt cx="4143375" cy="857104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285750" y="2146300"/>
              <a:ext cx="4143375" cy="854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2B4C6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1331913" y="2181224"/>
              <a:ext cx="2071688" cy="82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</a:t>
              </a:r>
              <a:endPara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463094" y="3332482"/>
            <a:ext cx="1804106" cy="3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2910638" y="1418161"/>
            <a:ext cx="5383130" cy="3759048"/>
          </a:xfrm>
          <a:prstGeom prst="roundRect">
            <a:avLst>
              <a:gd name="adj" fmla="val 4690"/>
            </a:avLst>
          </a:prstGeom>
          <a:solidFill>
            <a:srgbClr val="FF505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7034" y="1584833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8291" y="2163007"/>
            <a:ext cx="3596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3009" y="3105651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3009" y="3660892"/>
            <a:ext cx="289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08450" y="4281856"/>
            <a:ext cx="289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5"/>
    </mc:Choice>
    <mc:Fallback xmlns="">
      <p:transition spd="slow" advTm="12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2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03412" y="230345"/>
            <a:ext cx="3626104" cy="937471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bang tuan hoan hoa 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55" y="237632"/>
            <a:ext cx="6440593" cy="56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4320" y="1137920"/>
            <a:ext cx="422441" cy="599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327" y="1388000"/>
            <a:ext cx="39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26" y="3195864"/>
            <a:ext cx="39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CTPT: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326" y="3824030"/>
            <a:ext cx="39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003" y="4600691"/>
            <a:ext cx="234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O</a:t>
            </a:r>
            <a:endParaRPr lang="en-US" sz="36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62" y="2128693"/>
            <a:ext cx="399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electron: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29" y="-30271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j03033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520" y="27827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778016" y="237632"/>
            <a:ext cx="5093002" cy="1115771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1 VAS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07" y="237632"/>
            <a:ext cx="4114800" cy="3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2327" y="1388000"/>
            <a:ext cx="39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8047" y="1978521"/>
            <a:ext cx="6104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047" y="2997224"/>
            <a:ext cx="6377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84554" y="4146732"/>
            <a:ext cx="252548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47237"/>
              </p:ext>
            </p:extLst>
          </p:nvPr>
        </p:nvGraphicFramePr>
        <p:xfrm>
          <a:off x="1595136" y="3925212"/>
          <a:ext cx="1983545" cy="107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136" y="3925212"/>
                        <a:ext cx="1983545" cy="1079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8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j03033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55873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95136" y="286308"/>
            <a:ext cx="4968224" cy="1166572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087" y="1583471"/>
            <a:ext cx="399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258" y="2203310"/>
            <a:ext cx="916146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59377"/>
              </p:ext>
            </p:extLst>
          </p:nvPr>
        </p:nvGraphicFramePr>
        <p:xfrm>
          <a:off x="877570" y="4091189"/>
          <a:ext cx="6021070" cy="71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2145960" imgH="253800" progId="Equation.DSMT4">
                  <p:embed/>
                </p:oleObj>
              </mc:Choice>
              <mc:Fallback>
                <p:oleObj name="Equation" r:id="rId5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570" y="4091189"/>
                        <a:ext cx="6021070" cy="71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9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70974" y="369043"/>
            <a:ext cx="4413266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253" y="1319357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395" y="1917759"/>
            <a:ext cx="265168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2O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6613" y="2631250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8" descr="j03033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66" y="4680653"/>
            <a:ext cx="1514678" cy="17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70974" y="369043"/>
            <a:ext cx="4799346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845" y="1183886"/>
            <a:ext cx="399173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698" y="1656163"/>
            <a:ext cx="2799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Fe+O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4197" y="273005"/>
            <a:ext cx="5077476" cy="439524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873396"/>
              </p:ext>
            </p:extLst>
          </p:nvPr>
        </p:nvGraphicFramePr>
        <p:xfrm>
          <a:off x="1372394" y="2351769"/>
          <a:ext cx="40259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1434960" imgH="266400" progId="Equation.DSMT4">
                  <p:embed/>
                </p:oleObj>
              </mc:Choice>
              <mc:Fallback>
                <p:oleObj name="Equation" r:id="rId7" imgW="1434960" imgH="266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2394" y="2351769"/>
                        <a:ext cx="402590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92281" y="2076459"/>
            <a:ext cx="366478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0                   +8/3 -2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Text Box 39"/>
          <p:cNvSpPr txBox="1">
            <a:spLocks noChangeArrowheads="1"/>
          </p:cNvSpPr>
          <p:nvPr/>
        </p:nvSpPr>
        <p:spPr bwMode="gray">
          <a:xfrm>
            <a:off x="4108450" y="909639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cs typeface="Arial" panose="020B0604020202020204" pitchFamily="34" charset="0"/>
              </a:rPr>
              <a:t>Phương pháp kết tủa</a:t>
            </a:r>
          </a:p>
        </p:txBody>
      </p:sp>
      <p:pic>
        <p:nvPicPr>
          <p:cNvPr id="87" name="Picture 15" descr="CH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32" y="-343350"/>
            <a:ext cx="12726769" cy="75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" y="237632"/>
            <a:ext cx="1245854" cy="83099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570974" y="369043"/>
            <a:ext cx="4799346" cy="568174"/>
          </a:xfrm>
          <a:prstGeom prst="snip1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698" y="1656163"/>
            <a:ext cx="2799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Pt, Au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25371"/>
              </p:ext>
            </p:extLst>
          </p:nvPr>
        </p:nvGraphicFramePr>
        <p:xfrm>
          <a:off x="1379058" y="2333782"/>
          <a:ext cx="40259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6" imgW="1434960" imgH="266400" progId="Equation.DSMT4">
                  <p:embed/>
                </p:oleObj>
              </mc:Choice>
              <mc:Fallback>
                <p:oleObj name="Equation" r:id="rId6" imgW="143496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9058" y="2333782"/>
                        <a:ext cx="402590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92281" y="2076459"/>
            <a:ext cx="366478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0                   +8/3 -2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09361"/>
              </p:ext>
            </p:extLst>
          </p:nvPr>
        </p:nvGraphicFramePr>
        <p:xfrm>
          <a:off x="1303338" y="3567113"/>
          <a:ext cx="416718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8" imgW="1485720" imgH="266400" progId="Equation.DSMT4">
                  <p:embed/>
                </p:oleObj>
              </mc:Choice>
              <mc:Fallback>
                <p:oleObj name="Equation" r:id="rId8" imgW="148572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3338" y="3567113"/>
                        <a:ext cx="4167187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79058" y="3241320"/>
            <a:ext cx="413606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   0                     +3   -2 </a:t>
            </a:r>
            <a:endParaRPr lang="en-US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845" y="1183886"/>
            <a:ext cx="399173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l+O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77953" y="218120"/>
            <a:ext cx="5209649" cy="42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3628&quot;&gt;&lt;/object&gt;&lt;object type=&quot;2&quot; unique_id=&quot;13629&quot;&gt;&lt;object type=&quot;3&quot; unique_id=&quot;13630&quot;&gt;&lt;property id=&quot;20148&quot; value=&quot;5&quot;/&gt;&lt;property id=&quot;20300&quot; value=&quot;Slide 1&quot;/&gt;&lt;property id=&quot;20307&quot; value=&quot;259&quot;/&gt;&lt;/object&gt;&lt;object type=&quot;3&quot; unique_id=&quot;13661&quot;&gt;&lt;property id=&quot;20148&quot; value=&quot;5&quot;/&gt;&lt;property id=&quot;20300&quot; value=&quot;Slide 2&quot;/&gt;&lt;property id=&quot;20307&quot; value=&quot;260&quot;/&gt;&lt;/object&gt;&lt;object type=&quot;3&quot; unique_id=&quot;13663&quot;&gt;&lt;property id=&quot;20148&quot; value=&quot;5&quot;/&gt;&lt;property id=&quot;20300&quot; value=&quot;Slide 3&quot;/&gt;&lt;property id=&quot;20307&quot; value=&quot;262&quot;/&gt;&lt;/object&gt;&lt;object type=&quot;3&quot; unique_id=&quot;13664&quot;&gt;&lt;property id=&quot;20148&quot; value=&quot;5&quot;/&gt;&lt;property id=&quot;20300&quot; value=&quot;Slide 15&quot;/&gt;&lt;property id=&quot;20307&quot; value=&quot;263&quot;/&gt;&lt;/object&gt;&lt;object type=&quot;3&quot; unique_id=&quot;15540&quot;&gt;&lt;property id=&quot;20148&quot; value=&quot;5&quot;/&gt;&lt;property id=&quot;20300&quot; value=&quot;Slide 4&quot;/&gt;&lt;property id=&quot;20307&quot; value=&quot;264&quot;/&gt;&lt;/object&gt;&lt;object type=&quot;3&quot; unique_id=&quot;15541&quot;&gt;&lt;property id=&quot;20148&quot; value=&quot;5&quot;/&gt;&lt;property id=&quot;20300&quot; value=&quot;Slide 5&quot;/&gt;&lt;property id=&quot;20307&quot; value=&quot;265&quot;/&gt;&lt;/object&gt;&lt;object type=&quot;3&quot; unique_id=&quot;15542&quot;&gt;&lt;property id=&quot;20148&quot; value=&quot;5&quot;/&gt;&lt;property id=&quot;20300&quot; value=&quot;Slide 6&quot;/&gt;&lt;property id=&quot;20307&quot; value=&quot;266&quot;/&gt;&lt;/object&gt;&lt;object type=&quot;3&quot; unique_id=&quot;15599&quot;&gt;&lt;property id=&quot;20148&quot; value=&quot;5&quot;/&gt;&lt;property id=&quot;20300&quot; value=&quot;Slide 7&quot;/&gt;&lt;property id=&quot;20307&quot; value=&quot;267&quot;/&gt;&lt;/object&gt;&lt;object type=&quot;3&quot; unique_id=&quot;15650&quot;&gt;&lt;property id=&quot;20148&quot; value=&quot;5&quot;/&gt;&lt;property id=&quot;20300&quot; value=&quot;Slide 8&quot;/&gt;&lt;property id=&quot;20307&quot; value=&quot;268&quot;/&gt;&lt;/object&gt;&lt;object type=&quot;3&quot; unique_id=&quot;15651&quot;&gt;&lt;property id=&quot;20148&quot; value=&quot;5&quot;/&gt;&lt;property id=&quot;20300&quot; value=&quot;Slide 13&quot;/&gt;&lt;property id=&quot;20307&quot; value=&quot;269&quot;/&gt;&lt;/object&gt;&lt;object type=&quot;3&quot; unique_id=&quot;15652&quot;&gt;&lt;property id=&quot;20148&quot; value=&quot;5&quot;/&gt;&lt;property id=&quot;20300&quot; value=&quot;Slide 14&quot;/&gt;&lt;property id=&quot;20307&quot; value=&quot;270&quot;/&gt;&lt;/object&gt;&lt;object type=&quot;3&quot; unique_id=&quot;15848&quot;&gt;&lt;property id=&quot;20148&quot; value=&quot;5&quot;/&gt;&lt;property id=&quot;20300&quot; value=&quot;Slide 9&quot;/&gt;&lt;property id=&quot;20307&quot; value=&quot;273&quot;/&gt;&lt;/object&gt;&lt;object type=&quot;3&quot; unique_id=&quot;15849&quot;&gt;&lt;property id=&quot;20148&quot; value=&quot;5&quot;/&gt;&lt;property id=&quot;20300&quot; value=&quot;Slide 10&quot;/&gt;&lt;property id=&quot;20307&quot; value=&quot;271&quot;/&gt;&lt;/object&gt;&lt;object type=&quot;3&quot; unique_id=&quot;15850&quot;&gt;&lt;property id=&quot;20148&quot; value=&quot;5&quot;/&gt;&lt;property id=&quot;20300&quot; value=&quot;Slide 11&quot;/&gt;&lt;property id=&quot;20307&quot; value=&quot;272&quot;/&gt;&lt;/object&gt;&lt;object type=&quot;3&quot; unique_id=&quot;15958&quot;&gt;&lt;property id=&quot;20148&quot; value=&quot;5&quot;/&gt;&lt;property id=&quot;20300&quot; value=&quot;Slide 12&quot;/&gt;&lt;property id=&quot;20307&quot; value=&quot;274&quot;/&gt;&lt;/object&gt;&lt;object type=&quot;3&quot; unique_id=&quot;16095&quot;&gt;&lt;property id=&quot;20148&quot; value=&quot;5&quot;/&gt;&lt;property id=&quot;20300&quot; value=&quot;Slide 16&quot;/&gt;&lt;property id=&quot;20307&quot; value=&quot;275&quot;/&gt;&lt;/object&gt;&lt;object type=&quot;3&quot; unique_id=&quot;16096&quot;&gt;&lt;property id=&quot;20148&quot; value=&quot;5&quot;/&gt;&lt;property id=&quot;20300&quot; value=&quot;Slide 17&quot;/&gt;&lt;property id=&quot;20307&quot; value=&quot;276&quot;/&gt;&lt;/object&gt;&lt;object type=&quot;3&quot; unique_id=&quot;17010&quot;&gt;&lt;property id=&quot;20148&quot; value=&quot;5&quot;/&gt;&lt;property id=&quot;20300&quot; value=&quot;Slide 18&quot;/&gt;&lt;property id=&quot;20307&quot; value=&quot;285&quot;/&gt;&lt;/object&gt;&lt;object type=&quot;3&quot; unique_id=&quot;17011&quot;&gt;&lt;property id=&quot;20148&quot; value=&quot;5&quot;/&gt;&lt;property id=&quot;20300&quot; value=&quot;Slide 19&quot;/&gt;&lt;property id=&quot;20307&quot; value=&quot;286&quot;/&gt;&lt;/object&gt;&lt;object type=&quot;3&quot; unique_id=&quot;17012&quot;&gt;&lt;property id=&quot;20148&quot; value=&quot;5&quot;/&gt;&lt;property id=&quot;20300&quot; value=&quot;Slide 20&quot;/&gt;&lt;property id=&quot;20307&quot; value=&quot;287&quot;/&gt;&lt;/object&gt;&lt;object type=&quot;3&quot; unique_id=&quot;17214&quot;&gt;&lt;property id=&quot;20148&quot; value=&quot;5&quot;/&gt;&lt;property id=&quot;20300&quot; value=&quot;Slide 22&quot;/&gt;&lt;property id=&quot;20307&quot; value=&quot;291&quot;/&gt;&lt;/object&gt;&lt;object type=&quot;3&quot; unique_id=&quot;17431&quot;&gt;&lt;property id=&quot;20148&quot; value=&quot;5&quot;/&gt;&lt;property id=&quot;20300&quot; value=&quot;Slide 21&quot;/&gt;&lt;property id=&quot;20307&quot; value=&quot;29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4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|3.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805</Words>
  <Application>Microsoft Office PowerPoint</Application>
  <PresentationFormat>Widescreen</PresentationFormat>
  <Paragraphs>140</Paragraphs>
  <Slides>22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等线</vt:lpstr>
      <vt:lpstr>Mistral</vt:lpstr>
      <vt:lpstr>Symbol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77</cp:revision>
  <dcterms:created xsi:type="dcterms:W3CDTF">2020-04-07T05:13:07Z</dcterms:created>
  <dcterms:modified xsi:type="dcterms:W3CDTF">2020-04-11T06:12:48Z</dcterms:modified>
</cp:coreProperties>
</file>